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0" r:id="rId5"/>
    <p:sldId id="317" r:id="rId6"/>
    <p:sldId id="299" r:id="rId7"/>
    <p:sldId id="298" r:id="rId8"/>
    <p:sldId id="315" r:id="rId9"/>
    <p:sldId id="313" r:id="rId10"/>
    <p:sldId id="301" r:id="rId11"/>
    <p:sldId id="300" r:id="rId12"/>
    <p:sldId id="302" r:id="rId13"/>
    <p:sldId id="306" r:id="rId14"/>
    <p:sldId id="314" r:id="rId15"/>
    <p:sldId id="316" r:id="rId16"/>
    <p:sldId id="319" r:id="rId17"/>
    <p:sldId id="321" r:id="rId18"/>
    <p:sldId id="312" r:id="rId19"/>
    <p:sldId id="303" r:id="rId20"/>
    <p:sldId id="318" r:id="rId21"/>
    <p:sldId id="322" r:id="rId2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E85"/>
    <a:srgbClr val="00447A"/>
    <a:srgbClr val="007381"/>
    <a:srgbClr val="939598"/>
    <a:srgbClr val="33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1" autoAdjust="0"/>
  </p:normalViewPr>
  <p:slideViewPr>
    <p:cSldViewPr snapToGrid="0">
      <p:cViewPr varScale="1">
        <p:scale>
          <a:sx n="72" d="100"/>
          <a:sy n="72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3594" y="-96"/>
      </p:cViewPr>
      <p:guideLst>
        <p:guide orient="horz" pos="2957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r">
              <a:defRPr sz="1200"/>
            </a:lvl1pPr>
          </a:lstStyle>
          <a:p>
            <a:fld id="{6249B5B4-2BDB-4B54-B90E-3822E588A3E2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r">
              <a:defRPr sz="1200"/>
            </a:lvl1pPr>
          </a:lstStyle>
          <a:p>
            <a:fld id="{4F11C267-3925-4AF2-B552-672490B2A7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6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r">
              <a:defRPr sz="1200"/>
            </a:lvl1pPr>
          </a:lstStyle>
          <a:p>
            <a:fld id="{883468D5-AFE0-430B-9BD0-27C6F648961F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9" tIns="46740" rIns="93479" bIns="4674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vert="horz" lIns="93479" tIns="46740" rIns="93479" bIns="467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r">
              <a:defRPr sz="1200"/>
            </a:lvl1pPr>
          </a:lstStyle>
          <a:p>
            <a:fld id="{665D784E-5E4F-4F68-AFBA-D2FFCA25A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4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Purpose of Slide: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aseline="0" dirty="0" smtClean="0"/>
              <a:t>To explain the valve types.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Key Points:</a:t>
            </a:r>
          </a:p>
          <a:p>
            <a:pPr eaLnBrk="1" hangingPunct="1"/>
            <a:endParaRPr lang="en-US" baseline="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“S” Type or snail shell type are used where a wet sump is wanted but can be mounted both horizontally or vertically.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“C” Type are flush invert and are used mainly in dry basin or flood control situations. </a:t>
            </a:r>
          </a:p>
          <a:p>
            <a:pPr eaLnBrk="1" hangingPunct="1">
              <a:buFont typeface="Arial" pitchFamily="34" charset="0"/>
              <a:buChar char="•"/>
            </a:pPr>
            <a:endParaRPr lang="en-US" baseline="0" dirty="0" smtClean="0"/>
          </a:p>
          <a:p>
            <a:pPr eaLnBrk="1" hangingPunct="1"/>
            <a:r>
              <a:rPr lang="en-US" dirty="0" smtClean="0"/>
              <a:t>Information: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784E-5E4F-4F68-AFBA-D2FFCA25A15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4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784E-5E4F-4F68-AFBA-D2FFCA25A15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1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267200" y="3810001"/>
            <a:ext cx="4419600" cy="1588"/>
          </a:xfrm>
          <a:prstGeom prst="line">
            <a:avLst/>
          </a:prstGeom>
          <a:ln w="12700" cap="flat" cmpd="sng" algn="ctr">
            <a:solidFill>
              <a:srgbClr val="0073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315200" y="3813177"/>
            <a:ext cx="1371600" cy="1588"/>
          </a:xfrm>
          <a:prstGeom prst="line">
            <a:avLst/>
          </a:prstGeom>
          <a:ln w="38100" cap="flat" cmpd="sng" algn="ctr">
            <a:solidFill>
              <a:srgbClr val="395E8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2" y="1052737"/>
            <a:ext cx="4546848" cy="25921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3600">
                <a:solidFill>
                  <a:srgbClr val="395E8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0" dirty="0" smtClean="0"/>
              <a:t>Title (Arial 36 </a:t>
            </a:r>
            <a:br>
              <a:rPr lang="en-GB" b="0" dirty="0" smtClean="0"/>
            </a:br>
            <a:r>
              <a:rPr lang="en-GB" b="0" dirty="0" smtClean="0"/>
              <a:t>r57 g94 b133)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140200" y="3810001"/>
            <a:ext cx="4546600" cy="14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Presenter’s Name</a:t>
            </a:r>
            <a:br>
              <a:rPr lang="en-GB" dirty="0" smtClean="0"/>
            </a:br>
            <a:r>
              <a:rPr lang="en-GB" dirty="0" smtClean="0"/>
              <a:t>Location / Date</a:t>
            </a:r>
            <a:br>
              <a:rPr lang="en-GB" dirty="0" smtClean="0"/>
            </a:br>
            <a:r>
              <a:rPr lang="en-GB" dirty="0" smtClean="0"/>
              <a:t>Arial 26 r0 g0 b0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1027" name="Picture 3" descr="C:\Users\gwells\Desktop\Hydro Logos For Sharpoint\HX-Logo-20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59" y="5209687"/>
            <a:ext cx="1690577" cy="16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267200" y="3810001"/>
            <a:ext cx="4419600" cy="1588"/>
          </a:xfrm>
          <a:prstGeom prst="line">
            <a:avLst/>
          </a:prstGeom>
          <a:ln w="12700" cap="flat" cmpd="sng" algn="ctr">
            <a:solidFill>
              <a:srgbClr val="395E8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315200" y="3813177"/>
            <a:ext cx="1371600" cy="1588"/>
          </a:xfrm>
          <a:prstGeom prst="line">
            <a:avLst/>
          </a:prstGeom>
          <a:ln w="38100" cap="flat" cmpd="sng" algn="ctr">
            <a:solidFill>
              <a:srgbClr val="395E8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2" y="1052737"/>
            <a:ext cx="4546848" cy="25921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3600">
                <a:solidFill>
                  <a:srgbClr val="395E8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0" dirty="0" smtClean="0"/>
              <a:t>Title (Arial 36 </a:t>
            </a:r>
            <a:br>
              <a:rPr lang="en-GB" b="0" dirty="0" smtClean="0"/>
            </a:br>
            <a:r>
              <a:rPr lang="en-GB" b="0" dirty="0" smtClean="0"/>
              <a:t>r57 g94 b133)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893"/>
            <a:ext cx="2390775" cy="6201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10800000">
            <a:off x="0" y="1146177"/>
            <a:ext cx="6781800" cy="1588"/>
          </a:xfrm>
          <a:prstGeom prst="line">
            <a:avLst/>
          </a:prstGeom>
          <a:ln w="12700" cap="flat" cmpd="sng" algn="ctr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0" y="1143001"/>
            <a:ext cx="609600" cy="1588"/>
          </a:xfrm>
          <a:prstGeom prst="line">
            <a:avLst/>
          </a:prstGeom>
          <a:ln w="38100" cap="flat" cmpd="sng" algn="ctr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15889"/>
            <a:ext cx="6719296" cy="1031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rgbClr val="395E8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Slide title (Arial 28 r57 g94 b133)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1244601"/>
            <a:ext cx="8143875" cy="504983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latin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="0" i="0" baseline="0">
                <a:solidFill>
                  <a:srgbClr val="395E85"/>
                </a:solidFill>
                <a:latin typeface="Arial" pitchFamily="34" charset="0"/>
              </a:defRPr>
            </a:lvl2pPr>
            <a:lvl3pPr marL="1143000" indent="-228600">
              <a:buFont typeface="Arial" pitchFamily="34" charset="0"/>
              <a:buChar char="-"/>
              <a:defRPr sz="2000" baseline="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buFont typeface="Arial" pitchFamily="34" charset="0"/>
              <a:buChar char="-"/>
              <a:defRPr sz="18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 (Ariel 24)</a:t>
            </a:r>
          </a:p>
          <a:p>
            <a:pPr lvl="1"/>
            <a:r>
              <a:rPr lang="en-US" dirty="0" smtClean="0"/>
              <a:t>Second Level (first bullet Ariel 24 )</a:t>
            </a:r>
          </a:p>
          <a:p>
            <a:pPr lvl="2"/>
            <a:r>
              <a:rPr lang="en-US" dirty="0" smtClean="0"/>
              <a:t>Third Level (Ariel 20)</a:t>
            </a:r>
          </a:p>
          <a:p>
            <a:pPr lvl="3"/>
            <a:r>
              <a:rPr lang="en-US" dirty="0" smtClean="0"/>
              <a:t>Fourth level (Ariel 18)</a:t>
            </a:r>
          </a:p>
          <a:p>
            <a:pPr lvl="4"/>
            <a:r>
              <a:rPr lang="en-US" dirty="0" smtClean="0"/>
              <a:t>Fifth level (Ariel 18)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733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0" y="1146177"/>
            <a:ext cx="6781800" cy="1588"/>
          </a:xfrm>
          <a:prstGeom prst="line">
            <a:avLst/>
          </a:prstGeom>
          <a:ln w="12700" cap="flat" cmpd="sng" algn="ctr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0" y="1143001"/>
            <a:ext cx="609600" cy="1588"/>
          </a:xfrm>
          <a:prstGeom prst="line">
            <a:avLst/>
          </a:prstGeom>
          <a:ln w="38100" cap="flat" cmpd="sng" algn="ctr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115889"/>
            <a:ext cx="6698031" cy="1031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rgbClr val="395E8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Slide title (Arial 28 r57 g94 b133)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893"/>
            <a:ext cx="2390775" cy="6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893"/>
            <a:ext cx="2390775" cy="6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00" y="0"/>
            <a:ext cx="6908800" cy="1028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421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115890"/>
            <a:ext cx="6719296" cy="1027112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24"/>
              </a:spcBef>
              <a:defRPr sz="2800" baseline="0">
                <a:solidFill>
                  <a:srgbClr val="395E85"/>
                </a:solidFill>
                <a:latin typeface="+mn-lt"/>
              </a:defRPr>
            </a:lvl1pPr>
          </a:lstStyle>
          <a:p>
            <a:r>
              <a:rPr lang="en-US" dirty="0" smtClean="0"/>
              <a:t>Slide title (Arial 28 r57 g94 b133)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893"/>
            <a:ext cx="2390775" cy="6201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10800000">
            <a:off x="0" y="1146177"/>
            <a:ext cx="6781800" cy="1588"/>
          </a:xfrm>
          <a:prstGeom prst="line">
            <a:avLst/>
          </a:prstGeom>
          <a:ln w="12700" cap="flat" cmpd="sng" algn="ctr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0" y="1143001"/>
            <a:ext cx="609600" cy="1588"/>
          </a:xfrm>
          <a:prstGeom prst="line">
            <a:avLst/>
          </a:prstGeom>
          <a:ln w="38100" cap="flat" cmpd="sng" algn="ctr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1244601"/>
            <a:ext cx="8143875" cy="504983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latin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="0" i="0" baseline="0">
                <a:solidFill>
                  <a:srgbClr val="395E85"/>
                </a:solidFill>
                <a:latin typeface="Arial" pitchFamily="34" charset="0"/>
              </a:defRPr>
            </a:lvl2pPr>
            <a:lvl3pPr marL="1143000" indent="-228600">
              <a:buFont typeface="Arial" pitchFamily="34" charset="0"/>
              <a:buChar char="-"/>
              <a:defRPr sz="2000" baseline="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buFont typeface="Arial" pitchFamily="34" charset="0"/>
              <a:buChar char="-"/>
              <a:defRPr sz="18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 (Ariel 24)</a:t>
            </a:r>
          </a:p>
          <a:p>
            <a:pPr lvl="1"/>
            <a:r>
              <a:rPr lang="en-US" dirty="0" smtClean="0"/>
              <a:t>Second Level (first bullet Ariel 24 )</a:t>
            </a:r>
          </a:p>
          <a:p>
            <a:pPr lvl="2"/>
            <a:r>
              <a:rPr lang="en-US" dirty="0" smtClean="0"/>
              <a:t>Third Level (Ariel 20)</a:t>
            </a:r>
          </a:p>
          <a:p>
            <a:pPr lvl="3"/>
            <a:r>
              <a:rPr lang="en-US" dirty="0" smtClean="0"/>
              <a:t>Fourth level (Ariel 18)</a:t>
            </a:r>
          </a:p>
          <a:p>
            <a:pPr lvl="4"/>
            <a:r>
              <a:rPr lang="en-US" dirty="0" smtClean="0"/>
              <a:t>Fifth level (Ariel 18)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914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wells\Desktop\Hydro Logos For Sharpoint\Hydro-International-Logo-200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97" y="105990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ECF3-D6B1-4E18-8FC8-4E302408F165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F14D-C313-4769-B1B0-980FDEDC7F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468313" y="1484314"/>
            <a:ext cx="8280400" cy="4681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738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09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ide19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Hydr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04800"/>
            <a:ext cx="17986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2199861" y="2170545"/>
            <a:ext cx="6944139" cy="2659584"/>
          </a:xfrm>
          <a:prstGeom prst="rect">
            <a:avLst/>
          </a:prstGeom>
          <a:solidFill>
            <a:srgbClr val="F3F3F3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485" name="Line 19"/>
          <p:cNvSpPr>
            <a:spLocks noChangeShapeType="1"/>
          </p:cNvSpPr>
          <p:nvPr/>
        </p:nvSpPr>
        <p:spPr bwMode="auto">
          <a:xfrm>
            <a:off x="3038764" y="3200400"/>
            <a:ext cx="5800436" cy="0"/>
          </a:xfrm>
          <a:prstGeom prst="line">
            <a:avLst/>
          </a:prstGeom>
          <a:noFill/>
          <a:ln w="28575">
            <a:solidFill>
              <a:srgbClr val="395E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21"/>
          <p:cNvSpPr>
            <a:spLocks noChangeArrowheads="1"/>
          </p:cNvSpPr>
          <p:nvPr/>
        </p:nvSpPr>
        <p:spPr bwMode="auto">
          <a:xfrm>
            <a:off x="2319129" y="2170545"/>
            <a:ext cx="6704798" cy="8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95E85"/>
                </a:solidFill>
              </a:rPr>
              <a:t>Vortex Flow Control</a:t>
            </a:r>
          </a:p>
          <a:p>
            <a:pPr eaLnBrk="1" hangingPunct="1"/>
            <a:r>
              <a:rPr lang="en-US" sz="2800" b="1" dirty="0" smtClean="0">
                <a:solidFill>
                  <a:srgbClr val="395E85"/>
                </a:solidFill>
              </a:rPr>
              <a:t>Optimizing Storage Efficiency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9129" y="3352801"/>
            <a:ext cx="6704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Underground Stormwater Storage and Treatment Workshop</a:t>
            </a:r>
          </a:p>
          <a:p>
            <a:r>
              <a:rPr lang="en-GB" dirty="0" smtClean="0"/>
              <a:t>Phillip </a:t>
            </a:r>
            <a:r>
              <a:rPr lang="en-GB" dirty="0"/>
              <a:t>Taylor</a:t>
            </a:r>
          </a:p>
          <a:p>
            <a:r>
              <a:rPr lang="en-GB" dirty="0" smtClean="0"/>
              <a:t>Stormwater </a:t>
            </a:r>
            <a:r>
              <a:rPr lang="en-GB" dirty="0"/>
              <a:t>Solutions </a:t>
            </a:r>
            <a:r>
              <a:rPr lang="en-GB" dirty="0" smtClean="0"/>
              <a:t>Specialist</a:t>
            </a:r>
          </a:p>
          <a:p>
            <a:r>
              <a:rPr lang="en-GB" dirty="0"/>
              <a:t>Hydro International </a:t>
            </a:r>
          </a:p>
          <a:p>
            <a:r>
              <a:rPr lang="en-GB" dirty="0" smtClean="0"/>
              <a:t>03/04/2014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67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Summary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SC-310 Chambers sized for max efficiency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28590"/>
              </p:ext>
            </p:extLst>
          </p:nvPr>
        </p:nvGraphicFramePr>
        <p:xfrm>
          <a:off x="665569" y="2847803"/>
          <a:ext cx="7767960" cy="148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785"/>
                <a:gridCol w="1181356"/>
                <a:gridCol w="1384916"/>
                <a:gridCol w="1340529"/>
                <a:gridCol w="2077374"/>
              </a:tblGrid>
              <a:tr h="9253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Quantity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Stone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(cy.)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Excavation (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cy.)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Footprint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sq.ft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SC-310 +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3-in 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Orifice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201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Deeper </a:t>
            </a:r>
            <a:r>
              <a:rPr lang="en-US" dirty="0" smtClean="0"/>
              <a:t>Storage SC-740 Chambers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32" y="1391059"/>
            <a:ext cx="599122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32" y="3590434"/>
            <a:ext cx="57721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 740 with 2.8” Outlet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8" y="1310177"/>
            <a:ext cx="493168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935" y="1301631"/>
            <a:ext cx="4276725" cy="319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4603" y="5312009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0.064 </a:t>
            </a:r>
            <a:r>
              <a:rPr lang="en-US" dirty="0" err="1" smtClean="0"/>
              <a:t>af</a:t>
            </a:r>
            <a:r>
              <a:rPr lang="en-US" dirty="0" smtClean="0"/>
              <a:t> / 0.074 </a:t>
            </a:r>
            <a:r>
              <a:rPr lang="en-US" dirty="0" err="1" smtClean="0"/>
              <a:t>af</a:t>
            </a:r>
            <a:r>
              <a:rPr lang="en-US" dirty="0" smtClean="0"/>
              <a:t> = 87% Efficient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6741" y="2556039"/>
            <a:ext cx="499731" cy="1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62292" y="5133393"/>
            <a:ext cx="499731" cy="1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Construction Savings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60154"/>
              </p:ext>
            </p:extLst>
          </p:nvPr>
        </p:nvGraphicFramePr>
        <p:xfrm>
          <a:off x="705325" y="2476743"/>
          <a:ext cx="7767960" cy="2319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785"/>
                <a:gridCol w="1181356"/>
                <a:gridCol w="1384916"/>
                <a:gridCol w="1340529"/>
                <a:gridCol w="2077374"/>
              </a:tblGrid>
              <a:tr h="9253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Quantity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Stone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(cy.)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Excavation (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cy.)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Footprint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sq.ft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SC-310 +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3-in 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Orifice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201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SC-740 +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2.8-in Orifice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40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195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Savings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255135" y="3564464"/>
            <a:ext cx="305943" cy="6238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 5” </a:t>
            </a:r>
            <a:r>
              <a:rPr lang="en-US" dirty="0" err="1"/>
              <a:t>Reg</a:t>
            </a:r>
            <a:r>
              <a:rPr lang="en-US" dirty="0"/>
              <a:t>-U-Flo Valve</a:t>
            </a:r>
          </a:p>
        </p:txBody>
      </p:sp>
      <p:pic>
        <p:nvPicPr>
          <p:cNvPr id="1157125" name="Picture 2" descr="npo000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593736"/>
            <a:ext cx="1932481" cy="2349043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57126" name="Picture 3" descr="npo00001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1598027"/>
            <a:ext cx="2560470" cy="2344752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30324" y="1224404"/>
            <a:ext cx="151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“S” 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3296" y="1224404"/>
            <a:ext cx="151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“C”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8315" y="4171919"/>
            <a:ext cx="8143875" cy="2122521"/>
          </a:xfrm>
        </p:spPr>
        <p:txBody>
          <a:bodyPr/>
          <a:lstStyle/>
          <a:p>
            <a:r>
              <a:rPr lang="en-GB" dirty="0"/>
              <a:t>Flow control for stormwater detention</a:t>
            </a:r>
          </a:p>
          <a:p>
            <a:r>
              <a:rPr lang="en-GB" dirty="0"/>
              <a:t>Catch basin inlet flow control</a:t>
            </a:r>
            <a:endParaRPr lang="en-US" dirty="0"/>
          </a:p>
          <a:p>
            <a:r>
              <a:rPr lang="en-GB" dirty="0"/>
              <a:t>Erosion control and energy </a:t>
            </a:r>
            <a:r>
              <a:rPr lang="en-GB" dirty="0" smtClean="0"/>
              <a:t>dissipation</a:t>
            </a:r>
          </a:p>
          <a:p>
            <a:r>
              <a:rPr lang="en-GB" dirty="0" smtClean="0"/>
              <a:t>Aeration of stormwater storage discharges</a:t>
            </a:r>
          </a:p>
          <a:p>
            <a:r>
              <a:rPr lang="en-GB" dirty="0" smtClean="0"/>
              <a:t>Pre-development </a:t>
            </a:r>
            <a:r>
              <a:rPr lang="en-GB" dirty="0"/>
              <a:t>hydrograph </a:t>
            </a:r>
            <a:r>
              <a:rPr lang="en-GB" dirty="0" smtClean="0"/>
              <a:t>matching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2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Different Discharge Curve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8" y="1406493"/>
            <a:ext cx="6550793" cy="475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" y="3246782"/>
            <a:ext cx="99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7565" y="6161918"/>
            <a:ext cx="99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(cfs)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5-inch RUF </a:t>
            </a:r>
            <a:r>
              <a:rPr lang="en-US" dirty="0" smtClean="0"/>
              <a:t>Valve and SC-740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8" y="1289973"/>
            <a:ext cx="6162675" cy="536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18" y="1166439"/>
            <a:ext cx="4708700" cy="3657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265" y="5380074"/>
            <a:ext cx="193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Efficient!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8313" y="2110563"/>
            <a:ext cx="1062775" cy="164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4366" y="5738148"/>
            <a:ext cx="499731" cy="1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80836" y="2726459"/>
            <a:ext cx="499731" cy="1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Construction Savings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27509"/>
              </p:ext>
            </p:extLst>
          </p:nvPr>
        </p:nvGraphicFramePr>
        <p:xfrm>
          <a:off x="612560" y="1535838"/>
          <a:ext cx="7767960" cy="336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785"/>
                <a:gridCol w="1181356"/>
                <a:gridCol w="1384916"/>
                <a:gridCol w="1340529"/>
                <a:gridCol w="2077374"/>
              </a:tblGrid>
              <a:tr h="9253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Quantity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Stone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(cy.)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Excavation (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cy.)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Footprint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sq.ft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SC-310 +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3-in 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Orifice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201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SC-740 +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2.8-in Orifice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40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195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Savings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SC-740 +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5-in 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Vortex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32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effectLst/>
                          <a:latin typeface="+mn-lt"/>
                        </a:rPr>
                        <a:t>158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Savings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162370" y="2623559"/>
            <a:ext cx="305943" cy="6238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62370" y="3408348"/>
            <a:ext cx="305943" cy="7278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369" y="2257697"/>
            <a:ext cx="3705225" cy="32099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Reg</a:t>
            </a:r>
            <a:r>
              <a:rPr lang="en-GB" dirty="0" smtClean="0"/>
              <a:t>-U-Flo</a:t>
            </a:r>
            <a:r>
              <a:rPr lang="en-GB" baseline="30000" dirty="0" smtClean="0"/>
              <a:t>®</a:t>
            </a:r>
            <a:r>
              <a:rPr lang="en-GB" dirty="0" smtClean="0"/>
              <a:t> Optimum </a:t>
            </a:r>
            <a:endParaRPr lang="en-GB" dirty="0"/>
          </a:p>
        </p:txBody>
      </p:sp>
      <p:pic>
        <p:nvPicPr>
          <p:cNvPr id="16" name="HBFC Perspex Test Trimmed Speed x2 - UNCOMPRESSED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0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567" y="2413591"/>
            <a:ext cx="4698802" cy="2836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975815" y="4585648"/>
            <a:ext cx="109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Flush </a:t>
            </a:r>
            <a:r>
              <a:rPr lang="en-GB" sz="1400" dirty="0" err="1" smtClean="0"/>
              <a:t>Flo</a:t>
            </a:r>
            <a:r>
              <a:rPr lang="en-GB" sz="1400" baseline="30000" dirty="0" err="1" smtClean="0"/>
              <a:t>TM</a:t>
            </a:r>
            <a:endParaRPr lang="en-GB" sz="1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9862" y="3562066"/>
            <a:ext cx="938735" cy="31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Kick-Flo</a:t>
            </a:r>
            <a:r>
              <a:rPr lang="en-GB" sz="1400" baseline="30000" dirty="0" smtClean="0"/>
              <a:t>®</a:t>
            </a:r>
            <a:endParaRPr lang="en-GB" sz="1400" baseline="30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943287" y="2183520"/>
            <a:ext cx="3582501" cy="3513186"/>
            <a:chOff x="4943287" y="2183520"/>
            <a:chExt cx="3582501" cy="3513186"/>
          </a:xfrm>
        </p:grpSpPr>
        <p:grpSp>
          <p:nvGrpSpPr>
            <p:cNvPr id="27" name="Group 26"/>
            <p:cNvGrpSpPr/>
            <p:nvPr/>
          </p:nvGrpSpPr>
          <p:grpSpPr>
            <a:xfrm>
              <a:off x="5240740" y="2183520"/>
              <a:ext cx="3285048" cy="3163317"/>
              <a:chOff x="5240740" y="2183520"/>
              <a:chExt cx="3285048" cy="3163317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5240740" y="2183520"/>
                <a:ext cx="13648" cy="316157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254388" y="5327374"/>
                <a:ext cx="3271400" cy="1946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 rot="16200000">
              <a:off x="4572996" y="3473056"/>
              <a:ext cx="1109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</a:rPr>
                <a:t>Head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2652" y="5327374"/>
              <a:ext cx="1109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6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47A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47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Sizing Assumption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Site size 1 ac</a:t>
            </a:r>
          </a:p>
          <a:p>
            <a:r>
              <a:rPr lang="en-US" dirty="0" smtClean="0"/>
              <a:t>Pre-development C = 0.34</a:t>
            </a:r>
          </a:p>
          <a:p>
            <a:r>
              <a:rPr lang="en-US" dirty="0" smtClean="0"/>
              <a:t>Post Development C = 0.99</a:t>
            </a:r>
          </a:p>
          <a:p>
            <a:r>
              <a:rPr lang="en-US" dirty="0" smtClean="0"/>
              <a:t>Rational Method</a:t>
            </a:r>
          </a:p>
          <a:p>
            <a:r>
              <a:rPr lang="en-US" dirty="0" smtClean="0"/>
              <a:t>1” Rainfall </a:t>
            </a:r>
          </a:p>
          <a:p>
            <a:r>
              <a:rPr lang="en-US" dirty="0" smtClean="0"/>
              <a:t>60 minute duration</a:t>
            </a:r>
          </a:p>
          <a:p>
            <a:endParaRPr lang="en-US" dirty="0"/>
          </a:p>
        </p:txBody>
      </p:sp>
      <p:pic>
        <p:nvPicPr>
          <p:cNvPr id="1026" name="Picture 2" descr="http://www.invisiblestructures.com/images/pre_post_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58" y="4055165"/>
            <a:ext cx="5359534" cy="26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6" y="1258860"/>
            <a:ext cx="3593517" cy="302258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Pre-Development Condition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8315" y="4640366"/>
            <a:ext cx="8143875" cy="1654074"/>
          </a:xfrm>
        </p:spPr>
        <p:txBody>
          <a:bodyPr/>
          <a:lstStyle/>
          <a:p>
            <a:r>
              <a:rPr lang="en-US" dirty="0" smtClean="0"/>
              <a:t>C = 0.34</a:t>
            </a:r>
          </a:p>
          <a:p>
            <a:r>
              <a:rPr lang="en-US" dirty="0" smtClean="0"/>
              <a:t>Runoff Rate = 0.34 cfs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28" y="1617782"/>
            <a:ext cx="384810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542" y="2912626"/>
            <a:ext cx="4441307" cy="33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Post Development Condition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1" y="1245110"/>
            <a:ext cx="40767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61" y="1800703"/>
            <a:ext cx="3838575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79" y="3119216"/>
            <a:ext cx="4375796" cy="336356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8315" y="5084748"/>
            <a:ext cx="8143875" cy="1209692"/>
          </a:xfrm>
        </p:spPr>
        <p:txBody>
          <a:bodyPr/>
          <a:lstStyle/>
          <a:p>
            <a:r>
              <a:rPr lang="en-US" dirty="0" smtClean="0"/>
              <a:t>C = 0.99</a:t>
            </a:r>
          </a:p>
          <a:p>
            <a:r>
              <a:rPr lang="en-US" dirty="0" smtClean="0"/>
              <a:t>Runoff Rate = 1.0 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Outlet Control Condition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Must Attenuate 1 cfs inflow to 0.34 cfs outflow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0" y="2842218"/>
            <a:ext cx="8431404" cy="14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Require Underground Storage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60" y="1461331"/>
            <a:ext cx="5991225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7" y="3436611"/>
            <a:ext cx="57721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86" y="1649339"/>
            <a:ext cx="6354233" cy="461842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Three-inch Orifice Flow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4" y="1278574"/>
            <a:ext cx="4476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Size </a:t>
            </a:r>
            <a:r>
              <a:rPr lang="en-US" dirty="0" smtClean="0"/>
              <a:t>SC-310 Chamber Field (3” Outlet)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5" y="1235114"/>
            <a:ext cx="5285872" cy="5319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7030" y="5103430"/>
            <a:ext cx="499731" cy="265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30" y="1235114"/>
            <a:ext cx="3932934" cy="3023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6761" y="5037111"/>
            <a:ext cx="364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0.066 </a:t>
            </a:r>
            <a:r>
              <a:rPr lang="en-US" dirty="0" err="1" smtClean="0"/>
              <a:t>af</a:t>
            </a:r>
            <a:r>
              <a:rPr lang="en-US" dirty="0" smtClean="0"/>
              <a:t> / 0.084 </a:t>
            </a:r>
            <a:r>
              <a:rPr lang="en-US" dirty="0" err="1" smtClean="0"/>
              <a:t>af</a:t>
            </a:r>
            <a:r>
              <a:rPr lang="en-US" dirty="0" smtClean="0"/>
              <a:t> = 79% Efficient</a:t>
            </a:r>
          </a:p>
          <a:p>
            <a:r>
              <a:rPr lang="en-US" dirty="0" smtClean="0"/>
              <a:t>Max Release Allow: 0.34 cfs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7890" y="2480874"/>
            <a:ext cx="499731" cy="265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Re-size SC-310 for Efficiency (3” Outlet)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770"/>
            <a:ext cx="5494603" cy="534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4835" y="5681341"/>
            <a:ext cx="499731" cy="1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22" y="1147764"/>
            <a:ext cx="4613613" cy="3531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2545" y="2635300"/>
            <a:ext cx="499731" cy="1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4603" y="5312009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0.065 </a:t>
            </a:r>
            <a:r>
              <a:rPr lang="en-US" dirty="0" err="1" smtClean="0"/>
              <a:t>af</a:t>
            </a:r>
            <a:r>
              <a:rPr lang="en-US" dirty="0" smtClean="0"/>
              <a:t> / 0.068 </a:t>
            </a:r>
            <a:r>
              <a:rPr lang="en-US" dirty="0" err="1" smtClean="0"/>
              <a:t>af</a:t>
            </a:r>
            <a:r>
              <a:rPr lang="en-US" dirty="0" smtClean="0"/>
              <a:t> = 96%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tormwater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yd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9ED1B54B6424FAE1C600BD82E03A8" ma:contentTypeVersion="0" ma:contentTypeDescription="Create a new document." ma:contentTypeScope="" ma:versionID="801255930e556d234e70e8f407c222bf">
  <xsd:schema xmlns:xsd="http://www.w3.org/2001/XMLSchema" xmlns:p="http://schemas.microsoft.com/office/2006/metadata/properties" targetNamespace="http://schemas.microsoft.com/office/2006/metadata/properties" ma:root="true" ma:fieldsID="9bb7397d8879738e0aaa76baa4520a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A00252C-DAB9-4BE4-9972-1CB33AD4B9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2792A-3AC8-4977-B7BD-C8BA2E3566E0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1205E1-02A7-4211-A20E-F768C79C9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Master_Stormwater_Template</Template>
  <TotalTime>10429</TotalTime>
  <Words>407</Words>
  <Application>Microsoft Office PowerPoint</Application>
  <PresentationFormat>On-screen Show (4:3)</PresentationFormat>
  <Paragraphs>135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Master_Stormwater_Template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Reg-U-Flo® Optimum </vt:lpstr>
    </vt:vector>
  </TitlesOfParts>
  <Company>Hydro Internationa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jfink</dc:creator>
  <cp:lastModifiedBy>Phillip Taylor</cp:lastModifiedBy>
  <cp:revision>169</cp:revision>
  <cp:lastPrinted>2014-03-02T18:53:52Z</cp:lastPrinted>
  <dcterms:created xsi:type="dcterms:W3CDTF">2013-03-13T14:37:23Z</dcterms:created>
  <dcterms:modified xsi:type="dcterms:W3CDTF">2014-03-04T01:22:53Z</dcterms:modified>
</cp:coreProperties>
</file>